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2" Type="http://schemas.openxmlformats.org/officeDocument/2006/relationships/slide" Target="slides/slide7.xml"/><Relationship Id="rId2" Type="http://schemas.openxmlformats.org/officeDocument/2006/relationships/presProps" Target="presProps.xml"/><Relationship Id="rId1" Type="http://schemas.openxmlformats.org/officeDocument/2006/relationships/theme" Target="theme/theme3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3" Type="http://schemas.openxmlformats.org/officeDocument/2006/relationships/tableStyles" Target="tableStyle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SzPct val="100000"/>
              <a:defRPr sz="3000"/>
            </a:lvl1pPr>
            <a:lvl2pPr>
              <a:spcBef>
                <a:spcPts val="480"/>
              </a:spcBef>
              <a:buSzPct val="100000"/>
              <a:defRPr sz="2400"/>
            </a:lvl2pPr>
            <a:lvl3pPr>
              <a:spcBef>
                <a:spcPts val="480"/>
              </a:spcBef>
              <a:buSzPct val="100000"/>
              <a:defRPr sz="2400"/>
            </a:lvl3pPr>
            <a:lvl4pPr>
              <a:spcBef>
                <a:spcPts val="360"/>
              </a:spcBef>
              <a:buSzPct val="100000"/>
              <a:defRPr sz="1800"/>
            </a:lvl4pPr>
            <a:lvl5pPr>
              <a:spcBef>
                <a:spcPts val="360"/>
              </a:spcBef>
              <a:buSzPct val="100000"/>
              <a:defRPr sz="1800"/>
            </a:lvl5pPr>
            <a:lvl6pPr>
              <a:spcBef>
                <a:spcPts val="360"/>
              </a:spcBef>
              <a:buSzPct val="100000"/>
              <a:defRPr sz="1800"/>
            </a:lvl6pPr>
            <a:lvl7pPr>
              <a:spcBef>
                <a:spcPts val="360"/>
              </a:spcBef>
              <a:buSzPct val="100000"/>
              <a:defRPr sz="1800"/>
            </a:lvl7pPr>
            <a:lvl8pPr>
              <a:spcBef>
                <a:spcPts val="360"/>
              </a:spcBef>
              <a:buSzPct val="100000"/>
              <a:defRPr sz="1800"/>
            </a:lvl8pPr>
            <a:lvl9pPr>
              <a:spcBef>
                <a:spcPts val="360"/>
              </a:spcBef>
              <a:buSzPct val="100000"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0.jpg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1.jp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2.jp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Act 3 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Scene 4</a:t>
            </a:r>
          </a:p>
        </p:txBody>
      </p:sp>
      <p:sp>
        <p:nvSpPr>
          <p:cNvPr id="31" name="Shape 31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Lines 1-87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Reading Lines 50-87</a:t>
            </a:r>
          </a:p>
        </p:txBody>
      </p:sp>
      <p:sp>
        <p:nvSpPr>
          <p:cNvPr id="32" name="Shape 32"/>
          <p:cNvSpPr txBox="1"/>
          <p:nvPr/>
        </p:nvSpPr>
        <p:spPr>
          <a:xfrm>
            <a:off x="263575" y="205100"/>
            <a:ext cx="1998599" cy="11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lang="en"/>
              <a:t>Presentation by:</a:t>
            </a:r>
          </a:p>
          <a:p>
            <a:pPr rtl="0" algn="ctr">
              <a:spcBef>
                <a:spcPts val="0"/>
              </a:spcBef>
              <a:buNone/>
            </a:pPr>
            <a:r>
              <a:rPr lang="en"/>
              <a:t>Jessica S.</a:t>
            </a:r>
          </a:p>
          <a:p>
            <a:pPr rtl="0" algn="ctr">
              <a:spcBef>
                <a:spcPts val="0"/>
              </a:spcBef>
              <a:buNone/>
            </a:pPr>
            <a:r>
              <a:rPr lang="en"/>
              <a:t>Meg S.</a:t>
            </a:r>
          </a:p>
          <a:p>
            <a:pPr rtl="0" algn="ctr">
              <a:spcBef>
                <a:spcPts val="0"/>
              </a:spcBef>
              <a:buNone/>
            </a:pPr>
            <a:r>
              <a:rPr lang="en"/>
              <a:t>Kaity O.</a:t>
            </a:r>
          </a:p>
          <a:p>
            <a:pPr algn="ctr">
              <a:spcBef>
                <a:spcPts val="0"/>
              </a:spcBef>
              <a:buNone/>
            </a:pPr>
            <a:r>
              <a:rPr lang="en"/>
              <a:t>Jinghui L.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9" name="Shape 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Quote One</a:t>
            </a:r>
          </a:p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“My lord is often thus/And hath been from his youth. Pray you, keep seat./The fit is momentary; upon a thought/He will again be well” (64-67).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Quote Two</a:t>
            </a:r>
          </a:p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“Here had we now our country’s honor roofed,/Were the graced person of our Banquo present,/Who may I rather challenge for unkindness/Than pity for mischance”(46-49).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Quote Three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“This is the very painting of your fear./This is the air-drawn dagger which you said/Led you to Duncan. O, these flaws and starts,/Impostors to true fear, would well become/A woman’s story at a winter’s fire,/Authorized by her grandam. Shame itself!/Why do you make such faces? when all’s done,/You’ll look but on a stool” (74-81).</a:t>
            </a:r>
          </a:p>
        </p:txBody>
      </p:sp>
      <p:pic>
        <p:nvPicPr>
          <p:cNvPr id="58" name="Shape 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98300" y="3598050"/>
            <a:ext cx="2111700" cy="154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Quote Four</a:t>
            </a:r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“If charnel houses and our graves must send/Those that we bury back, our monuments/Shall be the maws of kites” (85-87).</a:t>
            </a:r>
          </a:p>
        </p:txBody>
      </p:sp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2050" y="3326127"/>
            <a:ext cx="2194225" cy="146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Question for the Class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457200" y="117760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Macbeth sees illusions of a floating dagger with its handle pointed toward him, as well as the ghost of Banquo sitting in his spot.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</a:rPr>
              <a:t>Do these illusions come off of Macbeth’s own conscience, or the Witches (or Lady Macbeth) tampering with his sanity? Why?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